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ree Serif" charset="1" panose="02000503040000020004"/>
      <p:regular r:id="rId17"/>
    </p:embeddedFont>
    <p:embeddedFont>
      <p:font typeface="Open Sans" charset="1" panose="020B0606030504020204"/>
      <p:regular r:id="rId18"/>
    </p:embeddedFont>
    <p:embeddedFont>
      <p:font typeface="League Spartan" charset="1" panose="00000800000000000000"/>
      <p:regular r:id="rId19"/>
    </p:embeddedFont>
    <p:embeddedFont>
      <p:font typeface="Arimo" charset="1" panose="020B0604020202020204"/>
      <p:regular r:id="rId20"/>
    </p:embeddedFont>
    <p:embeddedFont>
      <p:font typeface="Montaser Arabic Bold" charset="1" panose="00000800000000000000"/>
      <p:regular r:id="rId21"/>
    </p:embeddedFont>
    <p:embeddedFont>
      <p:font typeface="Montserrat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1.jpeg" Type="http://schemas.openxmlformats.org/officeDocument/2006/relationships/image"/><Relationship Id="rId7" Target="../media/VAGkIBCkpbs.mp4" Type="http://schemas.openxmlformats.org/officeDocument/2006/relationships/video"/><Relationship Id="rId8" Target="../media/VAGkIBCkpbs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kIKPjj4c.mp4" Type="http://schemas.openxmlformats.org/officeDocument/2006/relationships/video"/><Relationship Id="rId4" Target="../media/VAGkIKPjj4c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86186" y="3097878"/>
            <a:ext cx="8114971" cy="0"/>
          </a:xfrm>
          <a:prstGeom prst="line">
            <a:avLst/>
          </a:prstGeom>
          <a:ln cap="flat" w="762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09761" y="537442"/>
            <a:ext cx="6862874" cy="2281905"/>
          </a:xfrm>
          <a:custGeom>
            <a:avLst/>
            <a:gdLst/>
            <a:ahLst/>
            <a:cxnLst/>
            <a:rect r="r" b="b" t="t" l="l"/>
            <a:pathLst>
              <a:path h="2281905" w="6862874">
                <a:moveTo>
                  <a:pt x="0" y="0"/>
                </a:moveTo>
                <a:lnTo>
                  <a:pt x="6862874" y="0"/>
                </a:lnTo>
                <a:lnTo>
                  <a:pt x="6862874" y="2281905"/>
                </a:lnTo>
                <a:lnTo>
                  <a:pt x="0" y="2281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1816614" y="270210"/>
            <a:ext cx="2293736" cy="2828199"/>
          </a:xfrm>
          <a:custGeom>
            <a:avLst/>
            <a:gdLst/>
            <a:ahLst/>
            <a:cxnLst/>
            <a:rect r="r" b="b" t="t" l="l"/>
            <a:pathLst>
              <a:path h="2828199" w="2293736">
                <a:moveTo>
                  <a:pt x="0" y="0"/>
                </a:moveTo>
                <a:lnTo>
                  <a:pt x="2293736" y="0"/>
                </a:lnTo>
                <a:lnTo>
                  <a:pt x="2293736" y="2828199"/>
                </a:lnTo>
                <a:lnTo>
                  <a:pt x="0" y="2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853867"/>
            <a:ext cx="16229942" cy="2249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310"/>
              </a:lnSpc>
              <a:spcBef>
                <a:spcPct val="0"/>
              </a:spcBef>
            </a:pPr>
            <a:r>
              <a:rPr lang="en-US" sz="13079">
                <a:solidFill>
                  <a:srgbClr val="5E17EB"/>
                </a:solidFill>
                <a:latin typeface="Bree Serif"/>
                <a:ea typeface="Bree Serif"/>
                <a:cs typeface="Bree Serif"/>
                <a:sym typeface="Bree Serif"/>
              </a:rPr>
              <a:t>Digital Twins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E17EB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97143">
            <a:off x="265592" y="-1276657"/>
            <a:ext cx="5097501" cy="4114800"/>
          </a:xfrm>
          <a:custGeom>
            <a:avLst/>
            <a:gdLst/>
            <a:ahLst/>
            <a:cxnLst/>
            <a:rect r="r" b="b" t="t" l="l"/>
            <a:pathLst>
              <a:path h="4114800" w="5097501">
                <a:moveTo>
                  <a:pt x="0" y="0"/>
                </a:moveTo>
                <a:lnTo>
                  <a:pt x="5097502" y="0"/>
                </a:lnTo>
                <a:lnTo>
                  <a:pt x="50975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15057">
            <a:off x="13893441" y="7240395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6"/>
                </a:lnTo>
                <a:lnTo>
                  <a:pt x="0" y="4081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21553" y="3803623"/>
            <a:ext cx="9486103" cy="6320116"/>
          </a:xfrm>
          <a:custGeom>
            <a:avLst/>
            <a:gdLst/>
            <a:ahLst/>
            <a:cxnLst/>
            <a:rect r="r" b="b" t="t" l="l"/>
            <a:pathLst>
              <a:path h="6320116" w="9486103">
                <a:moveTo>
                  <a:pt x="0" y="0"/>
                </a:moveTo>
                <a:lnTo>
                  <a:pt x="9486103" y="0"/>
                </a:lnTo>
                <a:lnTo>
                  <a:pt x="9486103" y="6320116"/>
                </a:lnTo>
                <a:lnTo>
                  <a:pt x="0" y="6320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10856" y="539930"/>
            <a:ext cx="15666289" cy="210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Example of a simple neural network for weather forecast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75509" y="2936848"/>
            <a:ext cx="101369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E2F5F"/>
                </a:solidFill>
                <a:latin typeface="Montserrat"/>
                <a:ea typeface="Montserrat"/>
                <a:cs typeface="Montserrat"/>
                <a:sym typeface="Montserrat"/>
              </a:rPr>
              <a:t>4 inputs neuron, 8+4 hidden neuron, 1 output neuron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241" y="5301814"/>
            <a:ext cx="562868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 learning and modeling algorithm will be important components of the future digital twin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97143">
            <a:off x="265592" y="-1276657"/>
            <a:ext cx="5097501" cy="4114800"/>
          </a:xfrm>
          <a:custGeom>
            <a:avLst/>
            <a:gdLst/>
            <a:ahLst/>
            <a:cxnLst/>
            <a:rect r="r" b="b" t="t" l="l"/>
            <a:pathLst>
              <a:path h="4114800" w="5097501">
                <a:moveTo>
                  <a:pt x="0" y="0"/>
                </a:moveTo>
                <a:lnTo>
                  <a:pt x="5097502" y="0"/>
                </a:lnTo>
                <a:lnTo>
                  <a:pt x="50975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15057">
            <a:off x="13893441" y="7240395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6"/>
                </a:lnTo>
                <a:lnTo>
                  <a:pt x="0" y="4081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15153" y="2147906"/>
            <a:ext cx="12681612" cy="71334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6179" y="199724"/>
            <a:ext cx="15666289" cy="103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Interactive Demo of a shadow twin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88599" y="3511118"/>
            <a:ext cx="4498037" cy="236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  <a:spcBef>
                <a:spcPct val="0"/>
              </a:spcBef>
            </a:pPr>
            <a:r>
              <a:rPr lang="en-US" sz="270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throught the hypervisor dashboard and other supervisor, we can monitor and interact with different component of the city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74907" cy="10287000"/>
            <a:chOff x="0" y="0"/>
            <a:chExt cx="104688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68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46889">
                  <a:moveTo>
                    <a:pt x="0" y="0"/>
                  </a:moveTo>
                  <a:lnTo>
                    <a:pt x="1046889" y="0"/>
                  </a:lnTo>
                  <a:lnTo>
                    <a:pt x="10468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AB5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688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82915" y="777046"/>
            <a:ext cx="14048823" cy="90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6"/>
              </a:lnSpc>
            </a:pPr>
            <a:r>
              <a:rPr lang="en-US" sz="6600" spc="244">
                <a:solidFill>
                  <a:srgbClr val="0E2F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DIGITAL TWINS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40887" y="3765960"/>
            <a:ext cx="12818413" cy="573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900" spc="107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A virtual replica of a system / object </a:t>
            </a:r>
          </a:p>
          <a:p>
            <a:pPr algn="l">
              <a:lnSpc>
                <a:spcPts val="3074"/>
              </a:lnSpc>
            </a:pPr>
          </a:p>
          <a:p>
            <a:pPr algn="l">
              <a:lnSpc>
                <a:spcPts val="3074"/>
              </a:lnSpc>
            </a:pPr>
            <a:r>
              <a:rPr lang="en-US" sz="2900" spc="107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The concept was first introduced at the NASA during the apollos' mission.</a:t>
            </a:r>
          </a:p>
          <a:p>
            <a:pPr algn="l">
              <a:lnSpc>
                <a:spcPts val="3074"/>
              </a:lnSpc>
            </a:pPr>
          </a:p>
          <a:p>
            <a:pPr algn="l">
              <a:lnSpc>
                <a:spcPts val="3074"/>
              </a:lnSpc>
            </a:pPr>
            <a:r>
              <a:rPr lang="en-US" sz="2900" spc="107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Since then, the concept as evolved to revolve around more interactivity and visualization through new technologies of visualization (web, AR, VR, etc…) and algorithmic (machine learning etc…).</a:t>
            </a:r>
          </a:p>
          <a:p>
            <a:pPr algn="l">
              <a:lnSpc>
                <a:spcPts val="3074"/>
              </a:lnSpc>
            </a:pPr>
          </a:p>
          <a:p>
            <a:pPr algn="l">
              <a:lnSpc>
                <a:spcPts val="3074"/>
              </a:lnSpc>
            </a:pPr>
            <a:r>
              <a:rPr lang="en-US" sz="2900" spc="107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 Main goals:</a:t>
            </a:r>
          </a:p>
          <a:p>
            <a:pPr algn="l">
              <a:lnSpc>
                <a:spcPts val="3074"/>
              </a:lnSpc>
            </a:pPr>
          </a:p>
          <a:p>
            <a:pPr algn="l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Simulate Past or Complex Events</a:t>
            </a:r>
          </a:p>
          <a:p>
            <a:pPr algn="l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Optimize processes</a:t>
            </a:r>
          </a:p>
          <a:p>
            <a:pPr algn="l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Being helpful for decision-making</a:t>
            </a:r>
          </a:p>
          <a:p>
            <a:pPr algn="l">
              <a:lnSpc>
                <a:spcPts val="307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450404" y="4583628"/>
            <a:ext cx="0" cy="5141459"/>
          </a:xfrm>
          <a:prstGeom prst="line">
            <a:avLst/>
          </a:prstGeom>
          <a:ln cap="flat" w="38100">
            <a:solidFill>
              <a:srgbClr val="5E17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3" id="3"/>
          <p:cNvSpPr/>
          <p:nvPr/>
        </p:nvSpPr>
        <p:spPr>
          <a:xfrm flipH="true">
            <a:off x="9421688" y="9744137"/>
            <a:ext cx="6492240" cy="0"/>
          </a:xfrm>
          <a:prstGeom prst="line">
            <a:avLst/>
          </a:prstGeom>
          <a:ln cap="flat" w="38100">
            <a:solidFill>
              <a:srgbClr val="5E17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4" id="4"/>
          <p:cNvSpPr/>
          <p:nvPr/>
        </p:nvSpPr>
        <p:spPr>
          <a:xfrm flipV="true">
            <a:off x="1442880" y="4583628"/>
            <a:ext cx="0" cy="5160509"/>
          </a:xfrm>
          <a:prstGeom prst="line">
            <a:avLst/>
          </a:prstGeom>
          <a:ln cap="flat" w="38100">
            <a:solidFill>
              <a:srgbClr val="5E17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518713" y="4602393"/>
            <a:ext cx="3855858" cy="4957532"/>
          </a:xfrm>
          <a:custGeom>
            <a:avLst/>
            <a:gdLst/>
            <a:ahLst/>
            <a:cxnLst/>
            <a:rect r="r" b="b" t="t" l="l"/>
            <a:pathLst>
              <a:path h="4957532" w="3855858">
                <a:moveTo>
                  <a:pt x="0" y="0"/>
                </a:moveTo>
                <a:lnTo>
                  <a:pt x="3855858" y="0"/>
                </a:lnTo>
                <a:lnTo>
                  <a:pt x="3855858" y="4957532"/>
                </a:lnTo>
                <a:lnTo>
                  <a:pt x="0" y="495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192698"/>
            <a:ext cx="7368149" cy="5065602"/>
          </a:xfrm>
          <a:custGeom>
            <a:avLst/>
            <a:gdLst/>
            <a:ahLst/>
            <a:cxnLst/>
            <a:rect r="r" b="b" t="t" l="l"/>
            <a:pathLst>
              <a:path h="5065602" w="7368149">
                <a:moveTo>
                  <a:pt x="0" y="0"/>
                </a:moveTo>
                <a:lnTo>
                  <a:pt x="7368149" y="0"/>
                </a:lnTo>
                <a:lnTo>
                  <a:pt x="7368149" y="5065602"/>
                </a:lnTo>
                <a:lnTo>
                  <a:pt x="0" y="5065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65015" y="208537"/>
            <a:ext cx="13913346" cy="8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 b="true">
                <a:solidFill>
                  <a:srgbClr val="004AAD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Structure and data flow in a Digital Twin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16376" y="1625337"/>
            <a:ext cx="11255248" cy="237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2686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The four stages of development:</a:t>
            </a:r>
          </a:p>
          <a:p>
            <a:pPr algn="ctr">
              <a:lnSpc>
                <a:spcPts val="3760"/>
              </a:lnSpc>
            </a:pPr>
            <a:r>
              <a:rPr lang="en-US" sz="2686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Data Acquisition (through sensors and networks)</a:t>
            </a:r>
          </a:p>
          <a:p>
            <a:pPr algn="ctr">
              <a:lnSpc>
                <a:spcPts val="3760"/>
              </a:lnSpc>
            </a:pPr>
            <a:r>
              <a:rPr lang="en-US" sz="2686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Data Cleaning and Training</a:t>
            </a:r>
          </a:p>
          <a:p>
            <a:pPr algn="ctr">
              <a:lnSpc>
                <a:spcPts val="3760"/>
              </a:lnSpc>
            </a:pPr>
            <a:r>
              <a:rPr lang="en-US" sz="2686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Simulation and Action</a:t>
            </a:r>
          </a:p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2686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Learning and Iteration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97143">
            <a:off x="1924979" y="0"/>
            <a:ext cx="5097501" cy="4114800"/>
          </a:xfrm>
          <a:custGeom>
            <a:avLst/>
            <a:gdLst/>
            <a:ahLst/>
            <a:cxnLst/>
            <a:rect r="r" b="b" t="t" l="l"/>
            <a:pathLst>
              <a:path h="4114800" w="5097501">
                <a:moveTo>
                  <a:pt x="0" y="0"/>
                </a:moveTo>
                <a:lnTo>
                  <a:pt x="5097501" y="0"/>
                </a:lnTo>
                <a:lnTo>
                  <a:pt x="50975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22480" y="6991599"/>
            <a:ext cx="4243039" cy="4114800"/>
          </a:xfrm>
          <a:custGeom>
            <a:avLst/>
            <a:gdLst/>
            <a:ahLst/>
            <a:cxnLst/>
            <a:rect r="r" b="b" t="t" l="l"/>
            <a:pathLst>
              <a:path h="4114800" w="4243039">
                <a:moveTo>
                  <a:pt x="0" y="0"/>
                </a:moveTo>
                <a:lnTo>
                  <a:pt x="4243040" y="0"/>
                </a:lnTo>
                <a:lnTo>
                  <a:pt x="4243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15057">
            <a:off x="9944100" y="2870268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6"/>
                </a:lnTo>
                <a:lnTo>
                  <a:pt x="0" y="4081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1126496" y="4606498"/>
            <a:ext cx="7315200" cy="159604"/>
          </a:xfrm>
          <a:custGeom>
            <a:avLst/>
            <a:gdLst/>
            <a:ahLst/>
            <a:cxnLst/>
            <a:rect r="r" b="b" t="t" l="l"/>
            <a:pathLst>
              <a:path h="159604" w="7315200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04739" y="9646276"/>
            <a:ext cx="7315200" cy="159604"/>
          </a:xfrm>
          <a:custGeom>
            <a:avLst/>
            <a:gdLst/>
            <a:ahLst/>
            <a:cxnLst/>
            <a:rect r="r" b="b" t="t" l="l"/>
            <a:pathLst>
              <a:path h="159604" w="7315200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03904" y="481120"/>
            <a:ext cx="7315200" cy="159604"/>
          </a:xfrm>
          <a:custGeom>
            <a:avLst/>
            <a:gdLst/>
            <a:ahLst/>
            <a:cxnLst/>
            <a:rect r="r" b="b" t="t" l="l"/>
            <a:pathLst>
              <a:path h="159604" w="7315200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-153696" y="4047076"/>
            <a:ext cx="7315200" cy="159604"/>
          </a:xfrm>
          <a:custGeom>
            <a:avLst/>
            <a:gdLst/>
            <a:ahLst/>
            <a:cxnLst/>
            <a:rect r="r" b="b" t="t" l="l"/>
            <a:pathLst>
              <a:path h="159604" w="7315200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08400" y="640724"/>
            <a:ext cx="10977478" cy="8919201"/>
          </a:xfrm>
          <a:custGeom>
            <a:avLst/>
            <a:gdLst/>
            <a:ahLst/>
            <a:cxnLst/>
            <a:rect r="r" b="b" t="t" l="l"/>
            <a:pathLst>
              <a:path h="8919201" w="10977478">
                <a:moveTo>
                  <a:pt x="0" y="0"/>
                </a:moveTo>
                <a:lnTo>
                  <a:pt x="10977478" y="0"/>
                </a:lnTo>
                <a:lnTo>
                  <a:pt x="10977478" y="8919201"/>
                </a:lnTo>
                <a:lnTo>
                  <a:pt x="0" y="89192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60498" y="-173028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15057">
            <a:off x="13893441" y="7240395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6"/>
                </a:lnTo>
                <a:lnTo>
                  <a:pt x="0" y="4081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21520" y="7200900"/>
            <a:ext cx="4243039" cy="4114800"/>
          </a:xfrm>
          <a:custGeom>
            <a:avLst/>
            <a:gdLst/>
            <a:ahLst/>
            <a:cxnLst/>
            <a:rect r="r" b="b" t="t" l="l"/>
            <a:pathLst>
              <a:path h="4114800" w="4243039">
                <a:moveTo>
                  <a:pt x="0" y="0"/>
                </a:moveTo>
                <a:lnTo>
                  <a:pt x="4243040" y="0"/>
                </a:lnTo>
                <a:lnTo>
                  <a:pt x="4243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70950" y="327116"/>
            <a:ext cx="11546100" cy="9381206"/>
          </a:xfrm>
          <a:custGeom>
            <a:avLst/>
            <a:gdLst/>
            <a:ahLst/>
            <a:cxnLst/>
            <a:rect r="r" b="b" t="t" l="l"/>
            <a:pathLst>
              <a:path h="9381206" w="11546100">
                <a:moveTo>
                  <a:pt x="0" y="0"/>
                </a:moveTo>
                <a:lnTo>
                  <a:pt x="11546100" y="0"/>
                </a:lnTo>
                <a:lnTo>
                  <a:pt x="11546100" y="9381206"/>
                </a:lnTo>
                <a:lnTo>
                  <a:pt x="0" y="93812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1346" y="0"/>
            <a:ext cx="3576654" cy="10287000"/>
            <a:chOff x="0" y="0"/>
            <a:chExt cx="94199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9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941999">
                  <a:moveTo>
                    <a:pt x="0" y="0"/>
                  </a:moveTo>
                  <a:lnTo>
                    <a:pt x="941999" y="0"/>
                  </a:lnTo>
                  <a:lnTo>
                    <a:pt x="9419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99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57329" y="179449"/>
            <a:ext cx="14048823" cy="1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6"/>
              </a:lnSpc>
            </a:pPr>
            <a:r>
              <a:rPr lang="en-US" sz="6600" spc="244">
                <a:solidFill>
                  <a:srgbClr val="0E2F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SOCIO-ECOLOGIC 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32355"/>
            <a:ext cx="16230600" cy="780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2"/>
              </a:lnSpc>
            </a:pPr>
          </a:p>
          <a:p>
            <a:pPr algn="l">
              <a:lnSpc>
                <a:spcPts val="3892"/>
              </a:lnSpc>
            </a:pPr>
            <a:r>
              <a:rPr lang="en-US" sz="3671" spc="135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In an era where climate change is rapidly transforming ecosystems, creating Digital Twins provides a powerful way to communicate information and data to a wide range of audiences through dashboards and interactive visualizations.</a:t>
            </a:r>
          </a:p>
          <a:p>
            <a:pPr algn="l">
              <a:lnSpc>
                <a:spcPts val="3892"/>
              </a:lnSpc>
            </a:pPr>
          </a:p>
          <a:p>
            <a:pPr algn="l">
              <a:lnSpc>
                <a:spcPts val="3892"/>
              </a:lnSpc>
            </a:pPr>
          </a:p>
          <a:p>
            <a:pPr algn="l">
              <a:lnSpc>
                <a:spcPts val="3892"/>
              </a:lnSpc>
            </a:pPr>
            <a:r>
              <a:rPr lang="en-US" sz="3671" spc="135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The goal of this project is to maintain maximum transparency and keep data as open as possible while educating stakeholders in the territory, fostering a "learning territory" approach.</a:t>
            </a:r>
          </a:p>
          <a:p>
            <a:pPr algn="l">
              <a:lnSpc>
                <a:spcPts val="3892"/>
              </a:lnSpc>
            </a:pPr>
          </a:p>
          <a:p>
            <a:pPr algn="ctr">
              <a:lnSpc>
                <a:spcPts val="3892"/>
              </a:lnSpc>
            </a:pPr>
          </a:p>
          <a:p>
            <a:pPr algn="l">
              <a:lnSpc>
                <a:spcPts val="3892"/>
              </a:lnSpc>
              <a:spcBef>
                <a:spcPct val="0"/>
              </a:spcBef>
            </a:pPr>
          </a:p>
          <a:p>
            <a:pPr algn="l">
              <a:lnSpc>
                <a:spcPts val="3892"/>
              </a:lnSpc>
              <a:spcBef>
                <a:spcPct val="0"/>
              </a:spcBef>
            </a:pPr>
          </a:p>
          <a:p>
            <a:pPr algn="l">
              <a:lnSpc>
                <a:spcPts val="3892"/>
              </a:lnSpc>
              <a:spcBef>
                <a:spcPct val="0"/>
              </a:spcBef>
            </a:pPr>
          </a:p>
          <a:p>
            <a:pPr algn="l">
              <a:lnSpc>
                <a:spcPts val="38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1346" y="0"/>
            <a:ext cx="3576654" cy="10287000"/>
            <a:chOff x="0" y="0"/>
            <a:chExt cx="94199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9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941999">
                  <a:moveTo>
                    <a:pt x="0" y="0"/>
                  </a:moveTo>
                  <a:lnTo>
                    <a:pt x="941999" y="0"/>
                  </a:lnTo>
                  <a:lnTo>
                    <a:pt x="9419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99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57329" y="179449"/>
            <a:ext cx="14048823" cy="1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6"/>
              </a:lnSpc>
            </a:pPr>
            <a:r>
              <a:rPr lang="en-US" sz="6600" spc="244">
                <a:solidFill>
                  <a:srgbClr val="0E2F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TERRITORIAL WEAKNESSES AND RISKS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32355"/>
            <a:ext cx="16230600" cy="780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2"/>
              </a:lnSpc>
            </a:pPr>
          </a:p>
          <a:p>
            <a:pPr algn="l">
              <a:lnSpc>
                <a:spcPts val="3892"/>
              </a:lnSpc>
            </a:pPr>
            <a:r>
              <a:rPr lang="en-US" sz="3671" spc="135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Freshwater resources : Most of the water is provided by the Ospedale’s dam, which is regularly confronted to risk of drought, especially in August when the overtourism waves strikes. </a:t>
            </a:r>
          </a:p>
          <a:p>
            <a:pPr algn="l">
              <a:lnSpc>
                <a:spcPts val="3892"/>
              </a:lnSpc>
            </a:pPr>
          </a:p>
          <a:p>
            <a:pPr algn="l">
              <a:lnSpc>
                <a:spcPts val="3892"/>
              </a:lnSpc>
            </a:pPr>
            <a:r>
              <a:rPr lang="en-US" sz="3671" spc="135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Forest Fires and floods </a:t>
            </a:r>
          </a:p>
          <a:p>
            <a:pPr algn="l">
              <a:lnSpc>
                <a:spcPts val="3892"/>
              </a:lnSpc>
            </a:pPr>
          </a:p>
          <a:p>
            <a:pPr algn="ctr">
              <a:lnSpc>
                <a:spcPts val="3892"/>
              </a:lnSpc>
            </a:pPr>
            <a:r>
              <a:rPr lang="en-US" sz="3671" spc="135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Other</a:t>
            </a:r>
            <a:r>
              <a:rPr lang="en-US" sz="3671" spc="135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 weaknesses/risks</a:t>
            </a:r>
          </a:p>
          <a:p>
            <a:pPr algn="ctr">
              <a:lnSpc>
                <a:spcPts val="3892"/>
              </a:lnSpc>
            </a:pPr>
            <a:r>
              <a:rPr lang="en-US" sz="3671" spc="135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transport and mobility</a:t>
            </a:r>
          </a:p>
          <a:p>
            <a:pPr algn="ctr">
              <a:lnSpc>
                <a:spcPts val="3892"/>
              </a:lnSpc>
            </a:pPr>
            <a:r>
              <a:rPr lang="en-US" sz="3671" spc="135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waste management</a:t>
            </a:r>
          </a:p>
          <a:p>
            <a:pPr algn="ctr">
              <a:lnSpc>
                <a:spcPts val="3892"/>
              </a:lnSpc>
            </a:pPr>
            <a:r>
              <a:rPr lang="en-US" sz="3671" spc="135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energy management</a:t>
            </a:r>
          </a:p>
          <a:p>
            <a:pPr algn="ctr">
              <a:lnSpc>
                <a:spcPts val="3892"/>
              </a:lnSpc>
            </a:pPr>
          </a:p>
          <a:p>
            <a:pPr algn="l">
              <a:lnSpc>
                <a:spcPts val="3892"/>
              </a:lnSpc>
              <a:spcBef>
                <a:spcPct val="0"/>
              </a:spcBef>
            </a:pPr>
          </a:p>
          <a:p>
            <a:pPr algn="l">
              <a:lnSpc>
                <a:spcPts val="3892"/>
              </a:lnSpc>
              <a:spcBef>
                <a:spcPct val="0"/>
              </a:spcBef>
            </a:pPr>
          </a:p>
          <a:p>
            <a:pPr algn="l">
              <a:lnSpc>
                <a:spcPts val="3892"/>
              </a:lnSpc>
              <a:spcBef>
                <a:spcPct val="0"/>
              </a:spcBef>
            </a:pPr>
          </a:p>
          <a:p>
            <a:pPr algn="l">
              <a:lnSpc>
                <a:spcPts val="38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1346" y="0"/>
            <a:ext cx="3576654" cy="10287000"/>
            <a:chOff x="0" y="0"/>
            <a:chExt cx="94199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9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941999">
                  <a:moveTo>
                    <a:pt x="0" y="0"/>
                  </a:moveTo>
                  <a:lnTo>
                    <a:pt x="941999" y="0"/>
                  </a:lnTo>
                  <a:lnTo>
                    <a:pt x="9419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99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7777" y="1522947"/>
            <a:ext cx="8819728" cy="8036977"/>
          </a:xfrm>
          <a:custGeom>
            <a:avLst/>
            <a:gdLst/>
            <a:ahLst/>
            <a:cxnLst/>
            <a:rect r="r" b="b" t="t" l="l"/>
            <a:pathLst>
              <a:path h="8036977" w="8819728">
                <a:moveTo>
                  <a:pt x="0" y="0"/>
                </a:moveTo>
                <a:lnTo>
                  <a:pt x="8819729" y="0"/>
                </a:lnTo>
                <a:lnTo>
                  <a:pt x="8819729" y="8036978"/>
                </a:lnTo>
                <a:lnTo>
                  <a:pt x="0" y="8036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6031" y="117816"/>
            <a:ext cx="14048823" cy="140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6"/>
              </a:lnSpc>
            </a:pPr>
            <a:r>
              <a:rPr lang="en-US" sz="5100" spc="188">
                <a:solidFill>
                  <a:srgbClr val="0E2F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 OF ACTION FOR ENVIRONMENTAL SURVEILLANCE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04628" y="3274030"/>
            <a:ext cx="5139595" cy="354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2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 LoRaWAN antennas (networking)</a:t>
            </a:r>
          </a:p>
          <a:p>
            <a:pPr algn="ctr">
              <a:lnSpc>
                <a:spcPts val="3146"/>
              </a:lnSpc>
            </a:pPr>
            <a:r>
              <a:rPr lang="en-US" sz="22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 smart Gardens</a:t>
            </a:r>
          </a:p>
          <a:p>
            <a:pPr algn="ctr">
              <a:lnSpc>
                <a:spcPts val="3146"/>
              </a:lnSpc>
            </a:pPr>
            <a:r>
              <a:rPr lang="en-US" sz="22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 bridge flood surveillance sensors</a:t>
            </a:r>
          </a:p>
          <a:p>
            <a:pPr algn="ctr">
              <a:lnSpc>
                <a:spcPts val="3146"/>
              </a:lnSpc>
            </a:pPr>
            <a:r>
              <a:rPr lang="en-US" sz="22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 tank level filling sensors for firefighters </a:t>
            </a:r>
          </a:p>
          <a:p>
            <a:pPr algn="ctr">
              <a:lnSpc>
                <a:spcPts val="3146"/>
              </a:lnSpc>
            </a:pPr>
            <a:r>
              <a:rPr lang="en-US" sz="22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 weather forecast stations</a:t>
            </a:r>
          </a:p>
          <a:p>
            <a:pPr algn="ctr">
              <a:lnSpc>
                <a:spcPts val="3146"/>
              </a:lnSpc>
            </a:pPr>
            <a:r>
              <a:rPr lang="en-US" sz="22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 quantitative and qualitative sensors for fresh water analysis</a:t>
            </a:r>
          </a:p>
          <a:p>
            <a:pPr algn="ctr">
              <a:lnSpc>
                <a:spcPts val="31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576654" cy="10287000"/>
            <a:chOff x="0" y="0"/>
            <a:chExt cx="94199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9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941999">
                  <a:moveTo>
                    <a:pt x="0" y="0"/>
                  </a:moveTo>
                  <a:lnTo>
                    <a:pt x="941999" y="0"/>
                  </a:lnTo>
                  <a:lnTo>
                    <a:pt x="9419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99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574883"/>
            <a:ext cx="15231481" cy="856770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61141" y="785121"/>
            <a:ext cx="14048823" cy="90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6"/>
              </a:lnSpc>
            </a:pPr>
            <a:r>
              <a:rPr lang="en-US" sz="6600" spc="244">
                <a:solidFill>
                  <a:srgbClr val="0E2F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EXEMPLE OF VISUALITON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DAGkEmW9jIE</dc:identifier>
  <dcterms:modified xsi:type="dcterms:W3CDTF">2011-08-01T06:04:30Z</dcterms:modified>
  <cp:revision>1</cp:revision>
  <dc:title>Digital twins</dc:title>
</cp:coreProperties>
</file>